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8" r:id="rId2"/>
    <p:sldId id="257" r:id="rId3"/>
    <p:sldId id="259" r:id="rId4"/>
    <p:sldId id="256" r:id="rId5"/>
    <p:sldId id="260" r:id="rId6"/>
    <p:sldId id="262" r:id="rId7"/>
    <p:sldId id="261" r:id="rId8"/>
    <p:sldId id="266"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yanchang" initials="R" lastIdx="1" clrIdx="0">
    <p:extLst>
      <p:ext uri="{19B8F6BF-5375-455C-9EA6-DF929625EA0E}">
        <p15:presenceInfo xmlns:p15="http://schemas.microsoft.com/office/powerpoint/2012/main" userId="Ryanchang"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zh-TW" altLang="en-US"/>
              <a:t>按一下以編輯母片標題樣式</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1/12/2020</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全景圖片 (含輔助字幕)">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48A87A34-81AB-432B-8DAE-1953F412C126}" type="datetimeFigureOut">
              <a:rPr lang="en-US" dirty="0"/>
              <a:t>1/12/2020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標題與輔助字幕">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zh-TW" altLang="en-US"/>
              <a:t>按一下以編輯母片標題樣式</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1/12/2020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引述 (含輔助字幕)">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zh-TW" altLang="en-US"/>
              <a:t>按一下以編輯母片標題樣式</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1/12/2020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名片">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zh-TW" altLang="en-US"/>
              <a:t>按一下以編輯母片標題樣式</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1/12/2020</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欄">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zh-TW" altLang="en-US"/>
              <a:t>按一下以編輯母片標題樣式</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3" name="Date Placeholder 2"/>
          <p:cNvSpPr>
            <a:spLocks noGrp="1"/>
          </p:cNvSpPr>
          <p:nvPr>
            <p:ph type="dt" sz="half" idx="10"/>
          </p:nvPr>
        </p:nvSpPr>
        <p:spPr/>
        <p:txBody>
          <a:bodyPr/>
          <a:lstStyle/>
          <a:p>
            <a:fld id="{48A87A34-81AB-432B-8DAE-1953F412C126}" type="datetimeFigureOut">
              <a:rPr lang="en-US" dirty="0"/>
              <a:t>1/12/2020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圖片欄">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zh-TW" altLang="en-US"/>
              <a:t>按一下以編輯母片標題樣式</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3" name="Date Placeholder 2"/>
          <p:cNvSpPr>
            <a:spLocks noGrp="1"/>
          </p:cNvSpPr>
          <p:nvPr>
            <p:ph type="dt" sz="half" idx="10"/>
          </p:nvPr>
        </p:nvSpPr>
        <p:spPr/>
        <p:txBody>
          <a:bodyPr/>
          <a:lstStyle/>
          <a:p>
            <a:fld id="{48A87A34-81AB-432B-8DAE-1953F412C126}" type="datetimeFigureOut">
              <a:rPr lang="en-US" dirty="0"/>
              <a:t>1/12/2020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1/12/2020</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zh-TW" altLang="en-US"/>
              <a:t>按一下以編輯母片標題樣式</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1/12/2020</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685800" y="3132666"/>
            <a:ext cx="5311775" cy="3086019"/>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6172200" y="3132666"/>
            <a:ext cx="5334000" cy="3086019"/>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48A87A34-81AB-432B-8DAE-1953F412C126}" type="datetimeFigureOut">
              <a:rPr lang="en-US" dirty="0"/>
              <a:t>1/12/2020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48A87A34-81AB-432B-8DAE-1953F412C126}" type="datetimeFigureOut">
              <a:rPr lang="en-US" dirty="0"/>
              <a:t>1/12/2020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1/12/2020</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191412-2D1D-43AE-AB26-21AAED8D7DFA}"/>
              </a:ext>
            </a:extLst>
          </p:cNvPr>
          <p:cNvSpPr>
            <a:spLocks noGrp="1"/>
          </p:cNvSpPr>
          <p:nvPr>
            <p:ph type="title"/>
          </p:nvPr>
        </p:nvSpPr>
        <p:spPr>
          <a:xfrm>
            <a:off x="685800" y="764373"/>
            <a:ext cx="10820400" cy="1293028"/>
          </a:xfrm>
        </p:spPr>
        <p:txBody>
          <a:bodyPr/>
          <a:lstStyle/>
          <a:p>
            <a:pPr algn="ctr"/>
            <a:r>
              <a:rPr lang="en-US" altLang="zh-TW" dirty="0">
                <a:sym typeface="Wingdings" panose="05000000000000000000" pitchFamily="2" charset="2"/>
              </a:rPr>
              <a:t></a:t>
            </a:r>
            <a:r>
              <a:rPr lang="en-US" altLang="zh-TW" dirty="0"/>
              <a:t>English project </a:t>
            </a:r>
            <a:r>
              <a:rPr lang="en-US" altLang="zh-TW" dirty="0">
                <a:sym typeface="Wingdings" panose="05000000000000000000" pitchFamily="2" charset="2"/>
              </a:rPr>
              <a:t></a:t>
            </a:r>
            <a:endParaRPr lang="zh-TW" altLang="en-US" dirty="0"/>
          </a:p>
        </p:txBody>
      </p:sp>
      <p:pic>
        <p:nvPicPr>
          <p:cNvPr id="4" name="內容版面配置區 3">
            <a:extLst>
              <a:ext uri="{FF2B5EF4-FFF2-40B4-BE49-F238E27FC236}">
                <a16:creationId xmlns:a16="http://schemas.microsoft.com/office/drawing/2014/main" id="{02978204-A458-4054-ACE4-9007B2441E54}"/>
              </a:ext>
            </a:extLst>
          </p:cNvPr>
          <p:cNvPicPr>
            <a:picLocks noGrp="1" noChangeAspect="1"/>
          </p:cNvPicPr>
          <p:nvPr>
            <p:ph idx="1"/>
          </p:nvPr>
        </p:nvPicPr>
        <p:blipFill>
          <a:blip r:embed="rId2"/>
          <a:stretch>
            <a:fillRect/>
          </a:stretch>
        </p:blipFill>
        <p:spPr>
          <a:xfrm>
            <a:off x="1004888" y="2045487"/>
            <a:ext cx="4024313" cy="4024313"/>
          </a:xfrm>
          <a:prstGeom prst="rect">
            <a:avLst/>
          </a:prstGeom>
        </p:spPr>
      </p:pic>
      <p:pic>
        <p:nvPicPr>
          <p:cNvPr id="6" name="圖片 5">
            <a:extLst>
              <a:ext uri="{FF2B5EF4-FFF2-40B4-BE49-F238E27FC236}">
                <a16:creationId xmlns:a16="http://schemas.microsoft.com/office/drawing/2014/main" id="{15D976CF-65D7-48DF-A66F-502A5EF08375}"/>
              </a:ext>
            </a:extLst>
          </p:cNvPr>
          <p:cNvPicPr>
            <a:picLocks noChangeAspect="1"/>
          </p:cNvPicPr>
          <p:nvPr/>
        </p:nvPicPr>
        <p:blipFill>
          <a:blip r:embed="rId3"/>
          <a:stretch>
            <a:fillRect/>
          </a:stretch>
        </p:blipFill>
        <p:spPr>
          <a:xfrm>
            <a:off x="6413156" y="2045486"/>
            <a:ext cx="4024313" cy="4024314"/>
          </a:xfrm>
          <a:prstGeom prst="rect">
            <a:avLst/>
          </a:prstGeom>
        </p:spPr>
      </p:pic>
      <p:sp>
        <p:nvSpPr>
          <p:cNvPr id="7" name="矩形 6">
            <a:extLst>
              <a:ext uri="{FF2B5EF4-FFF2-40B4-BE49-F238E27FC236}">
                <a16:creationId xmlns:a16="http://schemas.microsoft.com/office/drawing/2014/main" id="{8B84D49F-C44D-48A0-979B-EF0138BDF328}"/>
              </a:ext>
            </a:extLst>
          </p:cNvPr>
          <p:cNvSpPr/>
          <p:nvPr/>
        </p:nvSpPr>
        <p:spPr>
          <a:xfrm>
            <a:off x="0" y="0"/>
            <a:ext cx="6024282" cy="1015663"/>
          </a:xfrm>
          <a:prstGeom prst="rect">
            <a:avLst/>
          </a:prstGeom>
        </p:spPr>
        <p:txBody>
          <a:bodyPr wrap="square">
            <a:spAutoFit/>
          </a:bodyPr>
          <a:lstStyle/>
          <a:p>
            <a:r>
              <a:rPr lang="en-US" altLang="zh-TW" sz="1000" dirty="0"/>
              <a:t>The video comes from:</a:t>
            </a:r>
          </a:p>
          <a:p>
            <a:r>
              <a:rPr lang="en-US" altLang="zh-TW" sz="1000" dirty="0"/>
              <a:t>https://l.facebook.com/l.php?u=https%3A%2F%2Fwww.youtube.com%2Fwatch%3Fv%3DSEIsQsfNrw4%26feature%3Dshare%26fbclid%3DIwAR1RFLjWO6HQQy5jWI4AkfMLuO6Gz-xXGYWDxSZdVnhn5MioihPkFeeBntk&amp;h=AT1aJ1qPQvcit_giLdKj2hO-LWya986AKSoC1VVGT71lem0c1gBbrBFpXcYigF_vRYSTt_YJdn_f-8onA40fJ70ZGWKTgV44vqZq1Lh49M0UC8Y0sAU7TJMZ2vbOLEhTXpw07w</a:t>
            </a:r>
            <a:endParaRPr lang="zh-TW" altLang="en-US" sz="1000" dirty="0"/>
          </a:p>
        </p:txBody>
      </p:sp>
    </p:spTree>
    <p:extLst>
      <p:ext uri="{BB962C8B-B14F-4D97-AF65-F5344CB8AC3E}">
        <p14:creationId xmlns:p14="http://schemas.microsoft.com/office/powerpoint/2010/main" val="2001422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ppt_x"/>
                                          </p:val>
                                        </p:tav>
                                        <p:tav tm="100000">
                                          <p:val>
                                            <p:strVal val="#ppt_x"/>
                                          </p:val>
                                        </p:tav>
                                      </p:tavLst>
                                    </p:anim>
                                    <p:anim calcmode="lin" valueType="num">
                                      <p:cBhvr additive="base">
                                        <p:cTn id="1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1DE4D3E-80C7-48B7-B8E5-B1B5A62C97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內容版面配置區 4">
            <a:extLst>
              <a:ext uri="{FF2B5EF4-FFF2-40B4-BE49-F238E27FC236}">
                <a16:creationId xmlns:a16="http://schemas.microsoft.com/office/drawing/2014/main" id="{4AF216F6-2B7D-40DB-9EE1-CF6204C331B3}"/>
              </a:ext>
            </a:extLst>
          </p:cNvPr>
          <p:cNvPicPr>
            <a:picLocks noChangeAspect="1"/>
          </p:cNvPicPr>
          <p:nvPr/>
        </p:nvPicPr>
        <p:blipFill rotWithShape="1">
          <a:blip r:embed="rId2">
            <a:alphaModFix amt="30000"/>
          </a:blip>
          <a:srcRect t="17293" b="26458"/>
          <a:stretch/>
        </p:blipFill>
        <p:spPr>
          <a:xfrm>
            <a:off x="20" y="10"/>
            <a:ext cx="12191980" cy="6857990"/>
          </a:xfrm>
          <a:prstGeom prst="rect">
            <a:avLst/>
          </a:prstGeom>
        </p:spPr>
      </p:pic>
      <p:sp>
        <p:nvSpPr>
          <p:cNvPr id="2" name="標題 1">
            <a:extLst>
              <a:ext uri="{FF2B5EF4-FFF2-40B4-BE49-F238E27FC236}">
                <a16:creationId xmlns:a16="http://schemas.microsoft.com/office/drawing/2014/main" id="{7D91E2F4-921F-4731-8D67-172E2F1241B1}"/>
              </a:ext>
            </a:extLst>
          </p:cNvPr>
          <p:cNvSpPr>
            <a:spLocks noGrp="1"/>
          </p:cNvSpPr>
          <p:nvPr>
            <p:ph type="title"/>
          </p:nvPr>
        </p:nvSpPr>
        <p:spPr>
          <a:xfrm>
            <a:off x="537882" y="764373"/>
            <a:ext cx="10968318" cy="1293028"/>
          </a:xfrm>
        </p:spPr>
        <p:txBody>
          <a:bodyPr>
            <a:normAutofit/>
          </a:bodyPr>
          <a:lstStyle/>
          <a:p>
            <a:pPr algn="ctr"/>
            <a:r>
              <a:rPr lang="en-US" altLang="zh-TW" dirty="0">
                <a:solidFill>
                  <a:srgbClr val="FF0000"/>
                </a:solidFill>
              </a:rPr>
              <a:t>alien</a:t>
            </a:r>
            <a:endParaRPr lang="zh-TW" altLang="en-US" dirty="0">
              <a:solidFill>
                <a:srgbClr val="FF0000"/>
              </a:solidFill>
            </a:endParaRPr>
          </a:p>
        </p:txBody>
      </p:sp>
      <p:pic>
        <p:nvPicPr>
          <p:cNvPr id="14" name="Picture 13">
            <a:extLst>
              <a:ext uri="{FF2B5EF4-FFF2-40B4-BE49-F238E27FC236}">
                <a16:creationId xmlns:a16="http://schemas.microsoft.com/office/drawing/2014/main" id="{9798C1D7-B3E7-45FC-BC11-C49DA8C1F4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9" name="Content Placeholder 8">
            <a:extLst>
              <a:ext uri="{FF2B5EF4-FFF2-40B4-BE49-F238E27FC236}">
                <a16:creationId xmlns:a16="http://schemas.microsoft.com/office/drawing/2014/main" id="{6B109EDC-8150-4701-8549-45D66A3C409E}"/>
              </a:ext>
            </a:extLst>
          </p:cNvPr>
          <p:cNvSpPr>
            <a:spLocks noGrp="1"/>
          </p:cNvSpPr>
          <p:nvPr>
            <p:ph idx="1"/>
          </p:nvPr>
        </p:nvSpPr>
        <p:spPr>
          <a:xfrm>
            <a:off x="537882" y="2194560"/>
            <a:ext cx="10968318" cy="4024125"/>
          </a:xfrm>
        </p:spPr>
        <p:txBody>
          <a:bodyPr anchor="b">
            <a:normAutofit/>
          </a:bodyPr>
          <a:lstStyle/>
          <a:p>
            <a:r>
              <a:rPr lang="en-US" sz="3600" dirty="0">
                <a:solidFill>
                  <a:srgbClr val="FF0000"/>
                </a:solidFill>
              </a:rPr>
              <a:t>Aliens and the moon landing plan</a:t>
            </a:r>
          </a:p>
        </p:txBody>
      </p:sp>
      <p:sp>
        <p:nvSpPr>
          <p:cNvPr id="4" name="文字方塊 3">
            <a:extLst>
              <a:ext uri="{FF2B5EF4-FFF2-40B4-BE49-F238E27FC236}">
                <a16:creationId xmlns:a16="http://schemas.microsoft.com/office/drawing/2014/main" id="{D4F9EDC8-C5D4-4B8E-931E-16E71ECE31A3}"/>
              </a:ext>
            </a:extLst>
          </p:cNvPr>
          <p:cNvSpPr txBox="1"/>
          <p:nvPr/>
        </p:nvSpPr>
        <p:spPr>
          <a:xfrm>
            <a:off x="5358653" y="3162300"/>
            <a:ext cx="914400" cy="369332"/>
          </a:xfrm>
          <a:prstGeom prst="rect">
            <a:avLst/>
          </a:prstGeom>
          <a:noFill/>
        </p:spPr>
        <p:txBody>
          <a:bodyPr wrap="square" rtlCol="0">
            <a:spAutoFit/>
          </a:bodyPr>
          <a:lstStyle/>
          <a:p>
            <a:endParaRPr lang="zh-TW" altLang="en-US"/>
          </a:p>
        </p:txBody>
      </p:sp>
    </p:spTree>
    <p:extLst>
      <p:ext uri="{BB962C8B-B14F-4D97-AF65-F5344CB8AC3E}">
        <p14:creationId xmlns:p14="http://schemas.microsoft.com/office/powerpoint/2010/main" val="97871949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48CC4F4-9B15-4265-859F-C679094AADE6}"/>
              </a:ext>
            </a:extLst>
          </p:cNvPr>
          <p:cNvSpPr>
            <a:spLocks noGrp="1"/>
          </p:cNvSpPr>
          <p:nvPr>
            <p:ph type="title"/>
          </p:nvPr>
        </p:nvSpPr>
        <p:spPr>
          <a:xfrm>
            <a:off x="685800" y="764373"/>
            <a:ext cx="10820400" cy="1293028"/>
          </a:xfrm>
        </p:spPr>
        <p:txBody>
          <a:bodyPr/>
          <a:lstStyle/>
          <a:p>
            <a:pPr algn="ctr"/>
            <a:endParaRPr lang="zh-TW" altLang="en-US" dirty="0"/>
          </a:p>
        </p:txBody>
      </p:sp>
      <p:sp>
        <p:nvSpPr>
          <p:cNvPr id="3" name="內容版面配置區 2">
            <a:extLst>
              <a:ext uri="{FF2B5EF4-FFF2-40B4-BE49-F238E27FC236}">
                <a16:creationId xmlns:a16="http://schemas.microsoft.com/office/drawing/2014/main" id="{BDF48964-845E-4403-B3D0-DA3F4D51F1B4}"/>
              </a:ext>
            </a:extLst>
          </p:cNvPr>
          <p:cNvSpPr>
            <a:spLocks noGrp="1"/>
          </p:cNvSpPr>
          <p:nvPr>
            <p:ph idx="1"/>
          </p:nvPr>
        </p:nvSpPr>
        <p:spPr/>
        <p:txBody>
          <a:bodyPr/>
          <a:lstStyle/>
          <a:p>
            <a:r>
              <a:rPr lang="en-US" altLang="zh-TW" dirty="0"/>
              <a:t>When it comes to </a:t>
            </a:r>
            <a:r>
              <a:rPr lang="en-US" altLang="zh-TW" dirty="0" err="1"/>
              <a:t>aliens,a</a:t>
            </a:r>
            <a:r>
              <a:rPr lang="en-US" altLang="zh-TW" dirty="0"/>
              <a:t> lot of pictures properly in everyone’s mind.</a:t>
            </a:r>
          </a:p>
          <a:p>
            <a:r>
              <a:rPr lang="en-US" altLang="zh-TW" dirty="0"/>
              <a:t>For </a:t>
            </a:r>
            <a:r>
              <a:rPr lang="en-US" altLang="zh-TW" dirty="0" err="1"/>
              <a:t>example,Mayan</a:t>
            </a:r>
            <a:r>
              <a:rPr lang="en-US" altLang="zh-TW" dirty="0"/>
              <a:t> </a:t>
            </a:r>
            <a:r>
              <a:rPr lang="en-US" altLang="zh-TW" dirty="0" err="1"/>
              <a:t>Civilization.Nazca</a:t>
            </a:r>
            <a:r>
              <a:rPr lang="en-US" altLang="zh-TW" dirty="0"/>
              <a:t> Lines in Peru……and so on.</a:t>
            </a:r>
          </a:p>
          <a:p>
            <a:r>
              <a:rPr lang="en-US" altLang="zh-TW" dirty="0"/>
              <a:t>Let’s investigate the connection between Moon plan and aliens.</a:t>
            </a:r>
          </a:p>
          <a:p>
            <a:r>
              <a:rPr lang="en-US" altLang="zh-TW" dirty="0"/>
              <a:t>To begin </a:t>
            </a:r>
            <a:r>
              <a:rPr lang="en-US" altLang="zh-TW" dirty="0" err="1"/>
              <a:t>with,we</a:t>
            </a:r>
            <a:r>
              <a:rPr lang="en-US" altLang="zh-TW" dirty="0"/>
              <a:t> have already had the technology to go to the moon since</a:t>
            </a:r>
          </a:p>
          <a:p>
            <a:pPr marL="0" indent="0">
              <a:buNone/>
            </a:pPr>
            <a:r>
              <a:rPr lang="en-US" altLang="zh-TW" dirty="0"/>
              <a:t>   </a:t>
            </a:r>
            <a:r>
              <a:rPr lang="en-US" altLang="zh-TW" dirty="0" err="1"/>
              <a:t>Armstrond</a:t>
            </a:r>
            <a:r>
              <a:rPr lang="en-US" altLang="zh-TW" dirty="0"/>
              <a:t> went there in 1969.</a:t>
            </a:r>
          </a:p>
          <a:p>
            <a:r>
              <a:rPr lang="en-US" altLang="zh-TW" dirty="0"/>
              <a:t>But we have never been to the moon from then on.</a:t>
            </a:r>
          </a:p>
          <a:p>
            <a:r>
              <a:rPr lang="en-US" altLang="zh-TW" dirty="0"/>
              <a:t>In recent </a:t>
            </a:r>
            <a:r>
              <a:rPr lang="en-US" altLang="zh-TW" dirty="0" err="1"/>
              <a:t>years,NASA</a:t>
            </a:r>
            <a:r>
              <a:rPr lang="en-US" altLang="zh-TW" dirty="0"/>
              <a:t> has published a video about Armstrong going to the </a:t>
            </a:r>
          </a:p>
          <a:p>
            <a:pPr marL="0" indent="0">
              <a:buNone/>
            </a:pPr>
            <a:r>
              <a:rPr lang="en-US" altLang="zh-TW" dirty="0"/>
              <a:t>   movie at that time.</a:t>
            </a:r>
          </a:p>
          <a:p>
            <a:r>
              <a:rPr lang="en-US" altLang="zh-TW" dirty="0"/>
              <a:t>Now let’s take a look: </a:t>
            </a:r>
            <a:endParaRPr lang="zh-TW" altLang="en-US" dirty="0"/>
          </a:p>
        </p:txBody>
      </p:sp>
    </p:spTree>
    <p:extLst>
      <p:ext uri="{BB962C8B-B14F-4D97-AF65-F5344CB8AC3E}">
        <p14:creationId xmlns:p14="http://schemas.microsoft.com/office/powerpoint/2010/main" val="26746819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 calcmode="lin" valueType="num">
                                      <p:cBhvr additive="base">
                                        <p:cTn id="4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6" end="6"/>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 calcmode="lin" valueType="num">
                                      <p:cBhvr additive="base">
                                        <p:cTn id="4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animEffect transition="in" filter="fade">
                                      <p:cBhvr>
                                        <p:cTn id="5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C426C3-FC7A-42EF-AB4D-EB632A7CD390}"/>
              </a:ext>
            </a:extLst>
          </p:cNvPr>
          <p:cNvSpPr>
            <a:spLocks noGrp="1"/>
          </p:cNvSpPr>
          <p:nvPr>
            <p:ph type="ctrTitle"/>
          </p:nvPr>
        </p:nvSpPr>
        <p:spPr/>
        <p:txBody>
          <a:bodyPr/>
          <a:lstStyle/>
          <a:p>
            <a:endParaRPr lang="zh-TW" altLang="en-US" dirty="0"/>
          </a:p>
        </p:txBody>
      </p:sp>
      <p:sp>
        <p:nvSpPr>
          <p:cNvPr id="3" name="副標題 2">
            <a:extLst>
              <a:ext uri="{FF2B5EF4-FFF2-40B4-BE49-F238E27FC236}">
                <a16:creationId xmlns:a16="http://schemas.microsoft.com/office/drawing/2014/main" id="{2D5FD8C8-9810-401D-B62F-5AC4205E3711}"/>
              </a:ext>
            </a:extLst>
          </p:cNvPr>
          <p:cNvSpPr>
            <a:spLocks noGrp="1"/>
          </p:cNvSpPr>
          <p:nvPr>
            <p:ph type="subTitle" idx="1"/>
          </p:nvPr>
        </p:nvSpPr>
        <p:spPr/>
        <p:txBody>
          <a:bodyPr/>
          <a:lstStyle/>
          <a:p>
            <a:endParaRPr lang="zh-TW" altLang="en-US"/>
          </a:p>
        </p:txBody>
      </p:sp>
      <p:pic>
        <p:nvPicPr>
          <p:cNvPr id="4" name="video-1576417740">
            <a:hlinkClick r:id="" action="ppaction://media"/>
            <a:extLst>
              <a:ext uri="{FF2B5EF4-FFF2-40B4-BE49-F238E27FC236}">
                <a16:creationId xmlns:a16="http://schemas.microsoft.com/office/drawing/2014/main" id="{16DC5CE4-DE0E-452E-9A2F-F35F121FB8C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25600" y="528918"/>
            <a:ext cx="11266400" cy="6329082"/>
          </a:xfrm>
          <a:prstGeom prst="rect">
            <a:avLst/>
          </a:prstGeom>
        </p:spPr>
      </p:pic>
    </p:spTree>
    <p:extLst>
      <p:ext uri="{BB962C8B-B14F-4D97-AF65-F5344CB8AC3E}">
        <p14:creationId xmlns:p14="http://schemas.microsoft.com/office/powerpoint/2010/main" val="362156305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32A5046-CE85-47DF-8AFC-F7AFD89337AB}"/>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2D9C79A9-6DF3-4CE8-BA92-D0A0A32FC5BC}"/>
              </a:ext>
            </a:extLst>
          </p:cNvPr>
          <p:cNvSpPr>
            <a:spLocks noGrp="1"/>
          </p:cNvSpPr>
          <p:nvPr>
            <p:ph idx="1"/>
          </p:nvPr>
        </p:nvSpPr>
        <p:spPr/>
        <p:txBody>
          <a:bodyPr>
            <a:normAutofit/>
          </a:bodyPr>
          <a:lstStyle/>
          <a:p>
            <a:r>
              <a:rPr lang="en-US" altLang="zh-TW" sz="2400" dirty="0"/>
              <a:t>In the </a:t>
            </a:r>
            <a:r>
              <a:rPr lang="en-US" altLang="zh-TW" sz="2400" dirty="0" err="1"/>
              <a:t>video,we</a:t>
            </a:r>
            <a:r>
              <a:rPr lang="en-US" altLang="zh-TW" sz="2400" dirty="0"/>
              <a:t> can see the scene about broadcasting the Moon-landing.</a:t>
            </a:r>
          </a:p>
          <a:p>
            <a:r>
              <a:rPr lang="en-US" altLang="zh-TW" sz="2400" dirty="0" err="1"/>
              <a:t>However,there</a:t>
            </a:r>
            <a:r>
              <a:rPr lang="en-US" altLang="zh-TW" sz="2400" dirty="0"/>
              <a:t> was an enormous </a:t>
            </a:r>
            <a:r>
              <a:rPr lang="en-US" altLang="zh-TW" sz="2400" dirty="0" err="1"/>
              <a:t>creature,looking</a:t>
            </a:r>
            <a:r>
              <a:rPr lang="en-US" altLang="zh-TW" sz="2400" dirty="0"/>
              <a:t> like a human </a:t>
            </a:r>
            <a:r>
              <a:rPr lang="en-US" altLang="zh-TW" sz="2400" dirty="0" err="1"/>
              <a:t>being,Without</a:t>
            </a:r>
            <a:r>
              <a:rPr lang="en-US" altLang="zh-TW" sz="2400" dirty="0"/>
              <a:t> any </a:t>
            </a:r>
            <a:r>
              <a:rPr lang="en-US" altLang="zh-TW" sz="2400" dirty="0" err="1"/>
              <a:t>equipments</a:t>
            </a:r>
            <a:r>
              <a:rPr lang="en-US" altLang="zh-TW" sz="2400" dirty="0"/>
              <a:t> standing for away in the film.</a:t>
            </a:r>
          </a:p>
          <a:p>
            <a:r>
              <a:rPr lang="en-US" altLang="zh-TW" sz="2400" dirty="0"/>
              <a:t>At that </a:t>
            </a:r>
            <a:r>
              <a:rPr lang="en-US" altLang="zh-TW" sz="2400" dirty="0" err="1"/>
              <a:t>time,Armstrong</a:t>
            </a:r>
            <a:r>
              <a:rPr lang="en-US" altLang="zh-TW" sz="2400" dirty="0"/>
              <a:t> </a:t>
            </a:r>
            <a:r>
              <a:rPr lang="en-US" altLang="zh-TW" sz="2400" dirty="0" err="1"/>
              <a:t>said”Sir!You</a:t>
            </a:r>
            <a:r>
              <a:rPr lang="en-US" altLang="zh-TW" sz="2400" dirty="0"/>
              <a:t> won’t </a:t>
            </a:r>
            <a:r>
              <a:rPr lang="en-US" altLang="zh-TW" sz="2400" dirty="0" err="1"/>
              <a:t>belive</a:t>
            </a:r>
            <a:r>
              <a:rPr lang="en-US" altLang="zh-TW" sz="2400" dirty="0"/>
              <a:t> that I see a huge……”</a:t>
            </a:r>
          </a:p>
          <a:p>
            <a:r>
              <a:rPr lang="en-US" altLang="zh-TW" sz="2400" dirty="0"/>
              <a:t>No sooner had he said at the moment then the message </a:t>
            </a:r>
            <a:r>
              <a:rPr lang="en-US" altLang="zh-TW" sz="2400" dirty="0" err="1"/>
              <a:t>interrupted.It’s</a:t>
            </a:r>
            <a:r>
              <a:rPr lang="en-US" altLang="zh-TW" sz="2400" dirty="0"/>
              <a:t> a little bit </a:t>
            </a:r>
            <a:r>
              <a:rPr lang="en-US" altLang="zh-TW" sz="2400" dirty="0" err="1"/>
              <a:t>odd,isn’t</a:t>
            </a:r>
            <a:r>
              <a:rPr lang="en-US" altLang="zh-TW" sz="2400" dirty="0"/>
              <a:t> </a:t>
            </a:r>
            <a:r>
              <a:rPr lang="en-US" altLang="zh-TW" sz="2400" dirty="0" err="1"/>
              <a:t>it?Actually,there</a:t>
            </a:r>
            <a:r>
              <a:rPr lang="en-US" altLang="zh-TW" sz="2400" dirty="0"/>
              <a:t> were more news about Moon.</a:t>
            </a:r>
          </a:p>
          <a:p>
            <a:r>
              <a:rPr lang="en-US" altLang="zh-TW" sz="2400" dirty="0"/>
              <a:t>Long time </a:t>
            </a:r>
            <a:r>
              <a:rPr lang="en-US" altLang="zh-TW" sz="2400" dirty="0" err="1"/>
              <a:t>ago,America’s</a:t>
            </a:r>
            <a:r>
              <a:rPr lang="en-US" altLang="zh-TW" sz="2400" dirty="0"/>
              <a:t> and </a:t>
            </a:r>
            <a:r>
              <a:rPr lang="en-US" altLang="zh-TW" sz="2400" dirty="0" err="1"/>
              <a:t>Sovient</a:t>
            </a:r>
            <a:r>
              <a:rPr lang="en-US" altLang="zh-TW" sz="2400" dirty="0"/>
              <a:t> Union’s astronauts went back from the moon. </a:t>
            </a:r>
          </a:p>
        </p:txBody>
      </p:sp>
    </p:spTree>
    <p:extLst>
      <p:ext uri="{BB962C8B-B14F-4D97-AF65-F5344CB8AC3E}">
        <p14:creationId xmlns:p14="http://schemas.microsoft.com/office/powerpoint/2010/main" val="1181504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wheel(1)">
                                      <p:cBhvr>
                                        <p:cTn id="14" dur="20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wipe(down)">
                                      <p:cBhvr>
                                        <p:cTn id="31" dur="580">
                                          <p:stCondLst>
                                            <p:cond delay="0"/>
                                          </p:stCondLst>
                                        </p:cTn>
                                        <p:tgtEl>
                                          <p:spTgt spid="3">
                                            <p:txEl>
                                              <p:pRg st="4" end="4"/>
                                            </p:txEl>
                                          </p:spTgt>
                                        </p:tgtEl>
                                      </p:cBhvr>
                                    </p:animEffect>
                                    <p:anim calcmode="lin" valueType="num">
                                      <p:cBhvr>
                                        <p:cTn id="32"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3">
                                            <p:txEl>
                                              <p:pRg st="4" end="4"/>
                                            </p:txEl>
                                          </p:spTgt>
                                        </p:tgtEl>
                                      </p:cBhvr>
                                      <p:to x="100000" y="60000"/>
                                    </p:animScale>
                                    <p:animScale>
                                      <p:cBhvr>
                                        <p:cTn id="38" dur="166" decel="50000">
                                          <p:stCondLst>
                                            <p:cond delay="676"/>
                                          </p:stCondLst>
                                        </p:cTn>
                                        <p:tgtEl>
                                          <p:spTgt spid="3">
                                            <p:txEl>
                                              <p:pRg st="4" end="4"/>
                                            </p:txEl>
                                          </p:spTgt>
                                        </p:tgtEl>
                                      </p:cBhvr>
                                      <p:to x="100000" y="100000"/>
                                    </p:animScale>
                                    <p:animScale>
                                      <p:cBhvr>
                                        <p:cTn id="39" dur="26">
                                          <p:stCondLst>
                                            <p:cond delay="1312"/>
                                          </p:stCondLst>
                                        </p:cTn>
                                        <p:tgtEl>
                                          <p:spTgt spid="3">
                                            <p:txEl>
                                              <p:pRg st="4" end="4"/>
                                            </p:txEl>
                                          </p:spTgt>
                                        </p:tgtEl>
                                      </p:cBhvr>
                                      <p:to x="100000" y="80000"/>
                                    </p:animScale>
                                    <p:animScale>
                                      <p:cBhvr>
                                        <p:cTn id="40" dur="166" decel="50000">
                                          <p:stCondLst>
                                            <p:cond delay="1338"/>
                                          </p:stCondLst>
                                        </p:cTn>
                                        <p:tgtEl>
                                          <p:spTgt spid="3">
                                            <p:txEl>
                                              <p:pRg st="4" end="4"/>
                                            </p:txEl>
                                          </p:spTgt>
                                        </p:tgtEl>
                                      </p:cBhvr>
                                      <p:to x="100000" y="100000"/>
                                    </p:animScale>
                                    <p:animScale>
                                      <p:cBhvr>
                                        <p:cTn id="41" dur="26">
                                          <p:stCondLst>
                                            <p:cond delay="1642"/>
                                          </p:stCondLst>
                                        </p:cTn>
                                        <p:tgtEl>
                                          <p:spTgt spid="3">
                                            <p:txEl>
                                              <p:pRg st="4" end="4"/>
                                            </p:txEl>
                                          </p:spTgt>
                                        </p:tgtEl>
                                      </p:cBhvr>
                                      <p:to x="100000" y="90000"/>
                                    </p:animScale>
                                    <p:animScale>
                                      <p:cBhvr>
                                        <p:cTn id="42" dur="166" decel="50000">
                                          <p:stCondLst>
                                            <p:cond delay="1668"/>
                                          </p:stCondLst>
                                        </p:cTn>
                                        <p:tgtEl>
                                          <p:spTgt spid="3">
                                            <p:txEl>
                                              <p:pRg st="4" end="4"/>
                                            </p:txEl>
                                          </p:spTgt>
                                        </p:tgtEl>
                                      </p:cBhvr>
                                      <p:to x="100000" y="100000"/>
                                    </p:animScale>
                                    <p:animScale>
                                      <p:cBhvr>
                                        <p:cTn id="43" dur="26">
                                          <p:stCondLst>
                                            <p:cond delay="1808"/>
                                          </p:stCondLst>
                                        </p:cTn>
                                        <p:tgtEl>
                                          <p:spTgt spid="3">
                                            <p:txEl>
                                              <p:pRg st="4" end="4"/>
                                            </p:txEl>
                                          </p:spTgt>
                                        </p:tgtEl>
                                      </p:cBhvr>
                                      <p:to x="100000" y="95000"/>
                                    </p:animScale>
                                    <p:animScale>
                                      <p:cBhvr>
                                        <p:cTn id="44" dur="166" decel="50000">
                                          <p:stCondLst>
                                            <p:cond delay="1834"/>
                                          </p:stCondLst>
                                        </p:cTn>
                                        <p:tgtEl>
                                          <p:spTgt spid="3">
                                            <p:txEl>
                                              <p:pRg st="4" end="4"/>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9B76055-28C3-4244-8DB4-8187DDDE749D}"/>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5B43EA4A-A069-4F7D-A4D9-9F8CFBF41FC5}"/>
              </a:ext>
            </a:extLst>
          </p:cNvPr>
          <p:cNvSpPr>
            <a:spLocks noGrp="1"/>
          </p:cNvSpPr>
          <p:nvPr>
            <p:ph idx="1"/>
          </p:nvPr>
        </p:nvSpPr>
        <p:spPr/>
        <p:txBody>
          <a:bodyPr>
            <a:normAutofit lnSpcReduction="10000"/>
          </a:bodyPr>
          <a:lstStyle/>
          <a:p>
            <a:r>
              <a:rPr lang="en-US" altLang="zh-TW" dirty="0"/>
              <a:t>From then </a:t>
            </a:r>
            <a:r>
              <a:rPr lang="en-US" altLang="zh-TW" dirty="0" err="1"/>
              <a:t>on,they’re</a:t>
            </a:r>
            <a:r>
              <a:rPr lang="en-US" altLang="zh-TW" dirty="0"/>
              <a:t> never been there </a:t>
            </a:r>
            <a:r>
              <a:rPr lang="en-US" altLang="zh-TW" dirty="0" err="1"/>
              <a:t>adain.It</a:t>
            </a:r>
            <a:r>
              <a:rPr lang="en-US" altLang="zh-TW" dirty="0"/>
              <a:t> is said that the aliens seriously warned them not to go to the moon ever after.</a:t>
            </a:r>
          </a:p>
          <a:p>
            <a:r>
              <a:rPr lang="en-US" altLang="zh-TW" dirty="0"/>
              <a:t>According to the pictures from </a:t>
            </a:r>
            <a:r>
              <a:rPr lang="en-US" altLang="zh-TW" dirty="0" err="1"/>
              <a:t>Sovient</a:t>
            </a:r>
            <a:r>
              <a:rPr lang="en-US" altLang="zh-TW" dirty="0"/>
              <a:t> </a:t>
            </a:r>
            <a:r>
              <a:rPr lang="en-US" altLang="zh-TW" dirty="0" err="1"/>
              <a:t>Union,we</a:t>
            </a:r>
            <a:r>
              <a:rPr lang="en-US" altLang="zh-TW" dirty="0"/>
              <a:t> found there were some suspected man-made structures on the back of the </a:t>
            </a:r>
            <a:r>
              <a:rPr lang="en-US" altLang="zh-TW" dirty="0" err="1"/>
              <a:t>moon,like</a:t>
            </a:r>
            <a:r>
              <a:rPr lang="en-US" altLang="zh-TW" dirty="0"/>
              <a:t> the transparent glass-shade </a:t>
            </a:r>
            <a:r>
              <a:rPr lang="en-US" altLang="zh-TW" dirty="0" err="1"/>
              <a:t>castles.moreover,some</a:t>
            </a:r>
            <a:r>
              <a:rPr lang="en-US" altLang="zh-TW" dirty="0"/>
              <a:t> scientists analyzed the composition of the moon.</a:t>
            </a:r>
          </a:p>
          <a:p>
            <a:r>
              <a:rPr lang="en-US" altLang="zh-TW" dirty="0"/>
              <a:t>They discovered that the moon is not </a:t>
            </a:r>
            <a:r>
              <a:rPr lang="en-US" altLang="zh-TW" dirty="0" err="1"/>
              <a:t>soild,but</a:t>
            </a:r>
            <a:r>
              <a:rPr lang="en-US" altLang="zh-TW" dirty="0"/>
              <a:t> it’s </a:t>
            </a:r>
            <a:r>
              <a:rPr lang="en-US" altLang="zh-TW" dirty="0" err="1"/>
              <a:t>HOLLOW!This</a:t>
            </a:r>
            <a:r>
              <a:rPr lang="en-US" altLang="zh-TW" dirty="0"/>
              <a:t> discovery made many people voice several </a:t>
            </a:r>
            <a:r>
              <a:rPr lang="en-US" altLang="zh-TW" dirty="0" err="1"/>
              <a:t>opinions.Some</a:t>
            </a:r>
            <a:r>
              <a:rPr lang="en-US" altLang="zh-TW" dirty="0"/>
              <a:t> said there’s the high civilization in the moon.</a:t>
            </a:r>
          </a:p>
          <a:p>
            <a:r>
              <a:rPr lang="en-US" altLang="zh-TW" dirty="0"/>
              <a:t>The alien’s technologies are at least a thousand years ahead of </a:t>
            </a:r>
            <a:r>
              <a:rPr lang="en-US" altLang="zh-TW" dirty="0" err="1"/>
              <a:t>us.Some</a:t>
            </a:r>
            <a:r>
              <a:rPr lang="en-US" altLang="zh-TW" dirty="0"/>
              <a:t> thought the moon always faces to the earth by one side because the aliens are observing us all the time on the side. </a:t>
            </a:r>
          </a:p>
          <a:p>
            <a:endParaRPr lang="zh-TW" altLang="en-US" dirty="0"/>
          </a:p>
        </p:txBody>
      </p:sp>
    </p:spTree>
    <p:extLst>
      <p:ext uri="{BB962C8B-B14F-4D97-AF65-F5344CB8AC3E}">
        <p14:creationId xmlns:p14="http://schemas.microsoft.com/office/powerpoint/2010/main" val="71125690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1000"/>
                                        <p:tgtEl>
                                          <p:spTgt spid="3">
                                            <p:txEl>
                                              <p:pRg st="1" end="1"/>
                                            </p:txEl>
                                          </p:spTgt>
                                        </p:tgtEl>
                                      </p:cBhvr>
                                    </p:animEffect>
                                    <p:anim calcmode="lin" valueType="num">
                                      <p:cBhvr>
                                        <p:cTn id="1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 calcmode="lin" valueType="num">
                                      <p:cBhvr additive="base">
                                        <p:cTn id="2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BD30DC-44EF-4E9C-BA0B-7EA745B4ACF6}"/>
              </a:ext>
            </a:extLst>
          </p:cNvPr>
          <p:cNvSpPr>
            <a:spLocks noGrp="1"/>
          </p:cNvSpPr>
          <p:nvPr>
            <p:ph type="title"/>
          </p:nvPr>
        </p:nvSpPr>
        <p:spPr>
          <a:xfrm>
            <a:off x="2895600" y="764373"/>
            <a:ext cx="8610600" cy="1293028"/>
          </a:xfrm>
        </p:spPr>
        <p:txBody>
          <a:bodyPr/>
          <a:lstStyle/>
          <a:p>
            <a:endParaRPr lang="zh-TW" altLang="en-US"/>
          </a:p>
        </p:txBody>
      </p:sp>
      <p:sp>
        <p:nvSpPr>
          <p:cNvPr id="3" name="內容版面配置區 2">
            <a:extLst>
              <a:ext uri="{FF2B5EF4-FFF2-40B4-BE49-F238E27FC236}">
                <a16:creationId xmlns:a16="http://schemas.microsoft.com/office/drawing/2014/main" id="{D95BB5E3-52E0-4CF1-82ED-2805C9839442}"/>
              </a:ext>
            </a:extLst>
          </p:cNvPr>
          <p:cNvSpPr>
            <a:spLocks noGrp="1"/>
          </p:cNvSpPr>
          <p:nvPr>
            <p:ph idx="1"/>
          </p:nvPr>
        </p:nvSpPr>
        <p:spPr>
          <a:xfrm>
            <a:off x="685800" y="2194560"/>
            <a:ext cx="10820400" cy="4024125"/>
          </a:xfrm>
        </p:spPr>
        <p:txBody>
          <a:bodyPr/>
          <a:lstStyle/>
          <a:p>
            <a:r>
              <a:rPr lang="en-US" altLang="zh-TW" dirty="0"/>
              <a:t>It’s been a mystery about one </a:t>
            </a:r>
            <a:r>
              <a:rPr lang="en-US" altLang="zh-TW" dirty="0" err="1"/>
              <a:t>thing~Do</a:t>
            </a:r>
            <a:r>
              <a:rPr lang="en-US" altLang="zh-TW" dirty="0"/>
              <a:t> the aliens exist in the </a:t>
            </a:r>
            <a:r>
              <a:rPr lang="en-US" altLang="zh-TW" dirty="0" err="1"/>
              <a:t>universe?Although</a:t>
            </a:r>
            <a:r>
              <a:rPr lang="en-US" altLang="zh-TW" dirty="0"/>
              <a:t> all the data information and pictures above are presently </a:t>
            </a:r>
            <a:r>
              <a:rPr lang="en-US" altLang="zh-TW" dirty="0" err="1"/>
              <a:t>unproven,more</a:t>
            </a:r>
            <a:r>
              <a:rPr lang="en-US" altLang="zh-TW" dirty="0"/>
              <a:t> and more rumors appear on the </a:t>
            </a:r>
            <a:r>
              <a:rPr lang="en-US" altLang="zh-TW" dirty="0" err="1"/>
              <a:t>Internet,like</a:t>
            </a:r>
            <a:r>
              <a:rPr lang="en-US" altLang="zh-TW" dirty="0"/>
              <a:t> the alien </a:t>
            </a:r>
            <a:r>
              <a:rPr lang="en-US" altLang="zh-TW" dirty="0" err="1"/>
              <a:t>contast</a:t>
            </a:r>
            <a:r>
              <a:rPr lang="en-US" altLang="zh-TW" dirty="0"/>
              <a:t> </a:t>
            </a:r>
            <a:r>
              <a:rPr lang="en-US" altLang="zh-TW" dirty="0" err="1"/>
              <a:t>experience!Everyone</a:t>
            </a:r>
            <a:r>
              <a:rPr lang="en-US" altLang="zh-TW" dirty="0"/>
              <a:t> can carefully think about this incident!</a:t>
            </a:r>
          </a:p>
          <a:p>
            <a:r>
              <a:rPr lang="en-US" altLang="zh-TW" dirty="0"/>
              <a:t>It’s up to your </a:t>
            </a:r>
            <a:r>
              <a:rPr lang="en-US" altLang="zh-TW" dirty="0" err="1"/>
              <a:t>judgement!Nevertheless,our</a:t>
            </a:r>
            <a:r>
              <a:rPr lang="en-US" altLang="zh-TW" dirty="0"/>
              <a:t> team believe that aliens really exist in the </a:t>
            </a:r>
            <a:r>
              <a:rPr lang="en-US" altLang="zh-TW" dirty="0" err="1"/>
              <a:t>universe!Since</a:t>
            </a:r>
            <a:r>
              <a:rPr lang="en-US" altLang="zh-TW" dirty="0"/>
              <a:t> we are one of the creatures on the </a:t>
            </a:r>
            <a:r>
              <a:rPr lang="en-US" altLang="zh-TW" dirty="0" err="1"/>
              <a:t>earth,how</a:t>
            </a:r>
            <a:r>
              <a:rPr lang="en-US" altLang="zh-TW" dirty="0"/>
              <a:t> could this be possible that no aliens on other planets? </a:t>
            </a:r>
            <a:endParaRPr lang="zh-TW" altLang="en-US" dirty="0"/>
          </a:p>
        </p:txBody>
      </p:sp>
    </p:spTree>
    <p:extLst>
      <p:ext uri="{BB962C8B-B14F-4D97-AF65-F5344CB8AC3E}">
        <p14:creationId xmlns:p14="http://schemas.microsoft.com/office/powerpoint/2010/main" val="287455189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A5B1A-4BB1-4C64-91E5-942F58C592CF}"/>
              </a:ext>
            </a:extLst>
          </p:cNvPr>
          <p:cNvSpPr>
            <a:spLocks noGrp="1"/>
          </p:cNvSpPr>
          <p:nvPr>
            <p:ph type="title"/>
          </p:nvPr>
        </p:nvSpPr>
        <p:spPr>
          <a:xfrm>
            <a:off x="685800" y="764373"/>
            <a:ext cx="10820400" cy="1293028"/>
          </a:xfrm>
        </p:spPr>
        <p:txBody>
          <a:bodyPr/>
          <a:lstStyle/>
          <a:p>
            <a:pPr algn="ctr"/>
            <a:r>
              <a:rPr lang="en-US" altLang="zh-TW" dirty="0"/>
              <a:t>experience</a:t>
            </a:r>
            <a:endParaRPr lang="zh-TW" altLang="en-US" dirty="0"/>
          </a:p>
        </p:txBody>
      </p:sp>
      <p:sp>
        <p:nvSpPr>
          <p:cNvPr id="3" name="內容版面配置區 2">
            <a:extLst>
              <a:ext uri="{FF2B5EF4-FFF2-40B4-BE49-F238E27FC236}">
                <a16:creationId xmlns:a16="http://schemas.microsoft.com/office/drawing/2014/main" id="{A9CD6114-9249-4608-B72A-A26A5FD07321}"/>
              </a:ext>
            </a:extLst>
          </p:cNvPr>
          <p:cNvSpPr>
            <a:spLocks noGrp="1"/>
          </p:cNvSpPr>
          <p:nvPr>
            <p:ph idx="1"/>
          </p:nvPr>
        </p:nvSpPr>
        <p:spPr/>
        <p:txBody>
          <a:bodyPr>
            <a:normAutofit/>
          </a:bodyPr>
          <a:lstStyle/>
          <a:p>
            <a:r>
              <a:rPr lang="en-US" altLang="zh-TW" sz="3600" dirty="0"/>
              <a:t>This report allowed me to learn "how to attract attention", "importance of choice of report content", "how to show to the crowd" Different from the past, this report has made me a leap in improving the skills of reporting on the stage, and strengthened the skills and proficiency required for presentation.</a:t>
            </a:r>
            <a:endParaRPr lang="zh-TW" altLang="en-US" sz="3600" dirty="0"/>
          </a:p>
        </p:txBody>
      </p:sp>
    </p:spTree>
    <p:extLst>
      <p:ext uri="{BB962C8B-B14F-4D97-AF65-F5344CB8AC3E}">
        <p14:creationId xmlns:p14="http://schemas.microsoft.com/office/powerpoint/2010/main" val="1743593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3D7423-03B8-4B64-9756-0CDA61475B80}"/>
              </a:ext>
            </a:extLst>
          </p:cNvPr>
          <p:cNvSpPr>
            <a:spLocks noGrp="1"/>
          </p:cNvSpPr>
          <p:nvPr>
            <p:ph type="title"/>
          </p:nvPr>
        </p:nvSpPr>
        <p:spPr/>
        <p:txBody>
          <a:bodyPr/>
          <a:lstStyle/>
          <a:p>
            <a:endParaRPr lang="zh-TW" altLang="en-US"/>
          </a:p>
        </p:txBody>
      </p:sp>
      <p:pic>
        <p:nvPicPr>
          <p:cNvPr id="5" name="圖片 4">
            <a:extLst>
              <a:ext uri="{FF2B5EF4-FFF2-40B4-BE49-F238E27FC236}">
                <a16:creationId xmlns:a16="http://schemas.microsoft.com/office/drawing/2014/main" id="{A1EE532F-BA6A-49F8-AF48-40BD3B05396D}"/>
              </a:ext>
            </a:extLst>
          </p:cNvPr>
          <p:cNvPicPr>
            <a:picLocks noChangeAspect="1"/>
          </p:cNvPicPr>
          <p:nvPr/>
        </p:nvPicPr>
        <p:blipFill>
          <a:blip r:embed="rId2"/>
          <a:stretch>
            <a:fillRect/>
          </a:stretch>
        </p:blipFill>
        <p:spPr>
          <a:xfrm>
            <a:off x="0" y="4384"/>
            <a:ext cx="12191999" cy="6853616"/>
          </a:xfrm>
          <a:prstGeom prst="rect">
            <a:avLst/>
          </a:prstGeom>
        </p:spPr>
      </p:pic>
      <p:sp>
        <p:nvSpPr>
          <p:cNvPr id="10" name="內容版面配置區 9">
            <a:extLst>
              <a:ext uri="{FF2B5EF4-FFF2-40B4-BE49-F238E27FC236}">
                <a16:creationId xmlns:a16="http://schemas.microsoft.com/office/drawing/2014/main" id="{0D9B43C3-E460-4011-9A5E-A393A5B58625}"/>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1221160389"/>
      </p:ext>
    </p:extLst>
  </p:cSld>
  <p:clrMapOvr>
    <a:masterClrMapping/>
  </p:clrMapOvr>
  <p:transition spd="slow">
    <p:wipe/>
  </p:transition>
</p:sld>
</file>

<file path=ppt/theme/theme1.xml><?xml version="1.0" encoding="utf-8"?>
<a:theme xmlns:a="http://schemas.openxmlformats.org/drawingml/2006/main" name="飛機雲">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TM04033937[[fn=飛機雲]]</Template>
  <TotalTime>233</TotalTime>
  <Words>560</Words>
  <Application>Microsoft Office PowerPoint</Application>
  <PresentationFormat>寬螢幕</PresentationFormat>
  <Paragraphs>27</Paragraphs>
  <Slides>9</Slides>
  <Notes>0</Notes>
  <HiddenSlides>0</HiddenSlides>
  <MMClips>1</MMClips>
  <ScaleCrop>false</ScaleCrop>
  <HeadingPairs>
    <vt:vector size="6" baseType="variant">
      <vt:variant>
        <vt:lpstr>使用字型</vt:lpstr>
      </vt:variant>
      <vt:variant>
        <vt:i4>2</vt:i4>
      </vt:variant>
      <vt:variant>
        <vt:lpstr>佈景主題</vt:lpstr>
      </vt:variant>
      <vt:variant>
        <vt:i4>1</vt:i4>
      </vt:variant>
      <vt:variant>
        <vt:lpstr>投影片標題</vt:lpstr>
      </vt:variant>
      <vt:variant>
        <vt:i4>9</vt:i4>
      </vt:variant>
    </vt:vector>
  </HeadingPairs>
  <TitlesOfParts>
    <vt:vector size="12" baseType="lpstr">
      <vt:lpstr>Arial</vt:lpstr>
      <vt:lpstr>Century Gothic</vt:lpstr>
      <vt:lpstr>飛機雲</vt:lpstr>
      <vt:lpstr>English project </vt:lpstr>
      <vt:lpstr>alien</vt:lpstr>
      <vt:lpstr>PowerPoint 簡報</vt:lpstr>
      <vt:lpstr>PowerPoint 簡報</vt:lpstr>
      <vt:lpstr>PowerPoint 簡報</vt:lpstr>
      <vt:lpstr>PowerPoint 簡報</vt:lpstr>
      <vt:lpstr>PowerPoint 簡報</vt:lpstr>
      <vt:lpstr>experience</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Ryanchang</dc:creator>
  <cp:lastModifiedBy>Ryanchang</cp:lastModifiedBy>
  <cp:revision>21</cp:revision>
  <dcterms:created xsi:type="dcterms:W3CDTF">2019-12-15T14:11:43Z</dcterms:created>
  <dcterms:modified xsi:type="dcterms:W3CDTF">2020-01-12T08:08:09Z</dcterms:modified>
</cp:coreProperties>
</file>

<file path=docProps/thumbnail.jpeg>
</file>